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753600" cy="7315200"/>
  <p:notesSz cx="6858000" cy="9144000"/>
  <p:embeddedFontLst>
    <p:embeddedFont>
      <p:font typeface="Arimo" panose="020B0604020202020204" charset="0"/>
      <p:regular r:id="rId12"/>
    </p:embeddedFont>
    <p:embeddedFont>
      <p:font typeface="Arimo Bold" panose="020B0604020202020204" charset="0"/>
      <p:regular r:id="rId13"/>
    </p:embeddedFont>
    <p:embeddedFont>
      <p:font typeface="Arimo Bold Italics" panose="020B0604020202020204" charset="0"/>
      <p:regular r:id="rId14"/>
    </p:embeddedFont>
    <p:embeddedFont>
      <p:font typeface="Arimo Italics" panose="020B0604020202020204" charset="0"/>
      <p:regular r:id="rId15"/>
    </p:embeddedFont>
    <p:embeddedFont>
      <p:font typeface="Calibri" panose="020F0502020204030204" pitchFamily="34" charset="0"/>
      <p:regular r:id="rId16"/>
      <p:bold r:id="rId17"/>
      <p:italic r:id="rId18"/>
      <p:boldItalic r:id="rId19"/>
    </p:embeddedFont>
    <p:embeddedFont>
      <p:font typeface="Canva Sans" panose="020B0604020202020204" charset="0"/>
      <p:regular r:id="rId20"/>
    </p:embeddedFont>
    <p:embeddedFont>
      <p:font typeface="Canva Sans Bold" panose="020B0604020202020204" charset="0"/>
      <p:regular r:id="rId21"/>
    </p:embeddedFont>
    <p:embeddedFont>
      <p:font typeface="CS Gordon Serif"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5" d="100"/>
          <a:sy n="75" d="100"/>
        </p:scale>
        <p:origin x="152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Freeform 5"/>
          <p:cNvSpPr/>
          <p:nvPr/>
        </p:nvSpPr>
        <p:spPr>
          <a:xfrm>
            <a:off x="7102410" y="6276643"/>
            <a:ext cx="2536181" cy="924044"/>
          </a:xfrm>
          <a:custGeom>
            <a:avLst/>
            <a:gdLst/>
            <a:ahLst/>
            <a:cxnLst/>
            <a:rect l="l" t="t" r="r" b="b"/>
            <a:pathLst>
              <a:path w="2536181" h="924044">
                <a:moveTo>
                  <a:pt x="0" y="0"/>
                </a:moveTo>
                <a:lnTo>
                  <a:pt x="2536180" y="0"/>
                </a:lnTo>
                <a:lnTo>
                  <a:pt x="2536180" y="924045"/>
                </a:lnTo>
                <a:lnTo>
                  <a:pt x="0" y="924045"/>
                </a:lnTo>
                <a:lnTo>
                  <a:pt x="0" y="0"/>
                </a:lnTo>
                <a:close/>
              </a:path>
            </a:pathLst>
          </a:custGeom>
          <a:blipFill>
            <a:blip r:embed="rId2"/>
            <a:stretch>
              <a:fillRect/>
            </a:stretch>
          </a:blipFill>
        </p:spPr>
      </p:sp>
      <p:sp>
        <p:nvSpPr>
          <p:cNvPr id="6" name="TextBox 6"/>
          <p:cNvSpPr txBox="1"/>
          <p:nvPr/>
        </p:nvSpPr>
        <p:spPr>
          <a:xfrm>
            <a:off x="3080951" y="1136557"/>
            <a:ext cx="6557639" cy="4194175"/>
          </a:xfrm>
          <a:prstGeom prst="rect">
            <a:avLst/>
          </a:prstGeom>
        </p:spPr>
        <p:txBody>
          <a:bodyPr lIns="0" tIns="0" rIns="0" bIns="0" rtlCol="0" anchor="t">
            <a:spAutoFit/>
          </a:bodyPr>
          <a:lstStyle/>
          <a:p>
            <a:pPr algn="ctr">
              <a:lnSpc>
                <a:spcPts val="5599"/>
              </a:lnSpc>
              <a:spcBef>
                <a:spcPct val="0"/>
              </a:spcBef>
            </a:pPr>
            <a:r>
              <a:rPr lang="en-US" sz="3999" spc="399">
                <a:solidFill>
                  <a:srgbClr val="000000"/>
                </a:solidFill>
                <a:latin typeface="CS Gordon Serif"/>
              </a:rPr>
              <a:t>CALLED TO BE PEACEMAKERS: EXPLORING PEACE AS A CHRISTIAN VOCATION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Freeform 5"/>
          <p:cNvSpPr/>
          <p:nvPr/>
        </p:nvSpPr>
        <p:spPr>
          <a:xfrm>
            <a:off x="4876800" y="1685741"/>
            <a:ext cx="2825519" cy="1027961"/>
          </a:xfrm>
          <a:custGeom>
            <a:avLst/>
            <a:gdLst/>
            <a:ahLst/>
            <a:cxnLst/>
            <a:rect l="l" t="t" r="r" b="b"/>
            <a:pathLst>
              <a:path w="2825519" h="1027961">
                <a:moveTo>
                  <a:pt x="0" y="0"/>
                </a:moveTo>
                <a:lnTo>
                  <a:pt x="2825519" y="0"/>
                </a:lnTo>
                <a:lnTo>
                  <a:pt x="2825519" y="1027961"/>
                </a:lnTo>
                <a:lnTo>
                  <a:pt x="0" y="1027961"/>
                </a:lnTo>
                <a:lnTo>
                  <a:pt x="0" y="0"/>
                </a:lnTo>
                <a:close/>
              </a:path>
            </a:pathLst>
          </a:custGeom>
          <a:blipFill>
            <a:blip r:embed="rId2"/>
            <a:stretch>
              <a:fillRect/>
            </a:stretch>
          </a:blipFill>
        </p:spPr>
      </p:sp>
      <p:sp>
        <p:nvSpPr>
          <p:cNvPr id="6" name="Freeform 6"/>
          <p:cNvSpPr/>
          <p:nvPr/>
        </p:nvSpPr>
        <p:spPr>
          <a:xfrm>
            <a:off x="4471002" y="3657600"/>
            <a:ext cx="441462" cy="449897"/>
          </a:xfrm>
          <a:custGeom>
            <a:avLst/>
            <a:gdLst/>
            <a:ahLst/>
            <a:cxnLst/>
            <a:rect l="l" t="t" r="r" b="b"/>
            <a:pathLst>
              <a:path w="441462" h="449897">
                <a:moveTo>
                  <a:pt x="0" y="0"/>
                </a:moveTo>
                <a:lnTo>
                  <a:pt x="441461" y="0"/>
                </a:lnTo>
                <a:lnTo>
                  <a:pt x="441461" y="449897"/>
                </a:lnTo>
                <a:lnTo>
                  <a:pt x="0" y="4498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4471002" y="4178093"/>
            <a:ext cx="441462" cy="441462"/>
          </a:xfrm>
          <a:custGeom>
            <a:avLst/>
            <a:gdLst/>
            <a:ahLst/>
            <a:cxnLst/>
            <a:rect l="l" t="t" r="r" b="b"/>
            <a:pathLst>
              <a:path w="441462" h="441462">
                <a:moveTo>
                  <a:pt x="0" y="0"/>
                </a:moveTo>
                <a:lnTo>
                  <a:pt x="441461" y="0"/>
                </a:lnTo>
                <a:lnTo>
                  <a:pt x="441461" y="441461"/>
                </a:lnTo>
                <a:lnTo>
                  <a:pt x="0" y="4414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4471002" y="4733854"/>
            <a:ext cx="441462" cy="441462"/>
          </a:xfrm>
          <a:custGeom>
            <a:avLst/>
            <a:gdLst/>
            <a:ahLst/>
            <a:cxnLst/>
            <a:rect l="l" t="t" r="r" b="b"/>
            <a:pathLst>
              <a:path w="441462" h="441462">
                <a:moveTo>
                  <a:pt x="0" y="0"/>
                </a:moveTo>
                <a:lnTo>
                  <a:pt x="441461" y="0"/>
                </a:lnTo>
                <a:lnTo>
                  <a:pt x="441461" y="441462"/>
                </a:lnTo>
                <a:lnTo>
                  <a:pt x="0" y="4414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3776891" y="2765897"/>
            <a:ext cx="4661892"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www.paxchristi.org.uk</a:t>
            </a:r>
          </a:p>
        </p:txBody>
      </p:sp>
      <p:sp>
        <p:nvSpPr>
          <p:cNvPr id="10" name="TextBox 10"/>
          <p:cNvSpPr txBox="1"/>
          <p:nvPr/>
        </p:nvSpPr>
        <p:spPr>
          <a:xfrm>
            <a:off x="5154172" y="3619500"/>
            <a:ext cx="2776804" cy="406458"/>
          </a:xfrm>
          <a:prstGeom prst="rect">
            <a:avLst/>
          </a:prstGeom>
        </p:spPr>
        <p:txBody>
          <a:bodyPr wrap="square" lIns="0" tIns="0" rIns="0" bIns="0" rtlCol="0" anchor="t">
            <a:spAutoFit/>
          </a:bodyPr>
          <a:lstStyle/>
          <a:p>
            <a:pPr algn="ctr">
              <a:lnSpc>
                <a:spcPts val="3359"/>
              </a:lnSpc>
            </a:pPr>
            <a:r>
              <a:rPr lang="en-US" sz="2399" dirty="0">
                <a:solidFill>
                  <a:srgbClr val="000000"/>
                </a:solidFill>
                <a:latin typeface="Canva Sans"/>
              </a:rPr>
              <a:t>@PaxChristiYouth</a:t>
            </a:r>
          </a:p>
        </p:txBody>
      </p:sp>
      <p:sp>
        <p:nvSpPr>
          <p:cNvPr id="11" name="TextBox 11"/>
          <p:cNvSpPr txBox="1"/>
          <p:nvPr/>
        </p:nvSpPr>
        <p:spPr>
          <a:xfrm>
            <a:off x="5244957" y="4103868"/>
            <a:ext cx="2483048" cy="396240"/>
          </a:xfrm>
          <a:prstGeom prst="rect">
            <a:avLst/>
          </a:prstGeom>
        </p:spPr>
        <p:txBody>
          <a:bodyPr lIns="0" tIns="0" rIns="0" bIns="0" rtlCol="0" anchor="t">
            <a:spAutoFit/>
          </a:bodyPr>
          <a:lstStyle/>
          <a:p>
            <a:pPr algn="ctr">
              <a:lnSpc>
                <a:spcPts val="3359"/>
              </a:lnSpc>
            </a:pPr>
            <a:r>
              <a:rPr lang="en-US" sz="2399" dirty="0">
                <a:solidFill>
                  <a:srgbClr val="000000"/>
                </a:solidFill>
                <a:latin typeface="Canva Sans"/>
              </a:rPr>
              <a:t>/</a:t>
            </a:r>
            <a:r>
              <a:rPr lang="en-US" sz="2399" dirty="0" err="1">
                <a:solidFill>
                  <a:srgbClr val="000000"/>
                </a:solidFill>
                <a:latin typeface="Canva Sans"/>
              </a:rPr>
              <a:t>PaxChristiYouth</a:t>
            </a:r>
            <a:endParaRPr lang="en-US" sz="2399" dirty="0">
              <a:solidFill>
                <a:srgbClr val="000000"/>
              </a:solidFill>
              <a:latin typeface="Canva Sans"/>
            </a:endParaRPr>
          </a:p>
        </p:txBody>
      </p:sp>
      <p:sp>
        <p:nvSpPr>
          <p:cNvPr id="12" name="TextBox 12"/>
          <p:cNvSpPr txBox="1"/>
          <p:nvPr/>
        </p:nvSpPr>
        <p:spPr>
          <a:xfrm>
            <a:off x="5138932" y="4602350"/>
            <a:ext cx="2776804" cy="406458"/>
          </a:xfrm>
          <a:prstGeom prst="rect">
            <a:avLst/>
          </a:prstGeom>
        </p:spPr>
        <p:txBody>
          <a:bodyPr wrap="square" lIns="0" tIns="0" rIns="0" bIns="0" rtlCol="0" anchor="t">
            <a:spAutoFit/>
          </a:bodyPr>
          <a:lstStyle/>
          <a:p>
            <a:pPr algn="ctr">
              <a:lnSpc>
                <a:spcPts val="3359"/>
              </a:lnSpc>
            </a:pPr>
            <a:r>
              <a:rPr lang="en-US" sz="2399" dirty="0">
                <a:solidFill>
                  <a:srgbClr val="000000"/>
                </a:solidFill>
                <a:latin typeface="Canva Sans"/>
              </a:rPr>
              <a:t>@paxchristiyouth</a:t>
            </a:r>
          </a:p>
        </p:txBody>
      </p:sp>
      <p:sp>
        <p:nvSpPr>
          <p:cNvPr id="13" name="TextBox 13"/>
          <p:cNvSpPr txBox="1"/>
          <p:nvPr/>
        </p:nvSpPr>
        <p:spPr>
          <a:xfrm>
            <a:off x="4058030" y="5642041"/>
            <a:ext cx="4463058" cy="422275"/>
          </a:xfrm>
          <a:prstGeom prst="rect">
            <a:avLst/>
          </a:prstGeom>
        </p:spPr>
        <p:txBody>
          <a:bodyPr lIns="0" tIns="0" rIns="0" bIns="0" rtlCol="0" anchor="t">
            <a:spAutoFit/>
          </a:bodyPr>
          <a:lstStyle/>
          <a:p>
            <a:pPr algn="ctr">
              <a:lnSpc>
                <a:spcPts val="3499"/>
              </a:lnSpc>
            </a:pPr>
            <a:r>
              <a:rPr lang="en-US" sz="2499">
                <a:solidFill>
                  <a:srgbClr val="000000"/>
                </a:solidFill>
                <a:latin typeface="Canva Sans Bold"/>
              </a:rPr>
              <a:t>education@paxchristi.org.uk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120048" y="872878"/>
            <a:ext cx="2840854" cy="102171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In this workshop:</a:t>
            </a:r>
          </a:p>
        </p:txBody>
      </p:sp>
      <p:sp>
        <p:nvSpPr>
          <p:cNvPr id="6" name="TextBox 6"/>
          <p:cNvSpPr txBox="1"/>
          <p:nvPr/>
        </p:nvSpPr>
        <p:spPr>
          <a:xfrm>
            <a:off x="3302493" y="1526941"/>
            <a:ext cx="6015509" cy="4107815"/>
          </a:xfrm>
          <a:prstGeom prst="rect">
            <a:avLst/>
          </a:prstGeom>
        </p:spPr>
        <p:txBody>
          <a:bodyPr lIns="0" tIns="0" rIns="0" bIns="0" rtlCol="0" anchor="t">
            <a:spAutoFit/>
          </a:bodyPr>
          <a:lstStyle/>
          <a:p>
            <a:pPr marL="626107" lvl="1" indent="-313054">
              <a:lnSpc>
                <a:spcPts val="4059"/>
              </a:lnSpc>
              <a:buFont typeface="Arial"/>
              <a:buChar char="•"/>
            </a:pPr>
            <a:r>
              <a:rPr lang="en-US" sz="2899">
                <a:solidFill>
                  <a:srgbClr val="000000"/>
                </a:solidFill>
                <a:latin typeface="Arimo Bold"/>
              </a:rPr>
              <a:t>We will be exploring what peace means</a:t>
            </a:r>
          </a:p>
          <a:p>
            <a:pPr marL="626107" lvl="1" indent="-313054">
              <a:lnSpc>
                <a:spcPts val="4059"/>
              </a:lnSpc>
              <a:buFont typeface="Arial"/>
              <a:buChar char="•"/>
            </a:pPr>
            <a:r>
              <a:rPr lang="en-US" sz="2899">
                <a:solidFill>
                  <a:srgbClr val="000000"/>
                </a:solidFill>
                <a:latin typeface="Arimo Bold"/>
              </a:rPr>
              <a:t>We will look at why peace is  an important part of CST</a:t>
            </a:r>
          </a:p>
          <a:p>
            <a:pPr marL="626107" lvl="1" indent="-313054">
              <a:lnSpc>
                <a:spcPts val="4059"/>
              </a:lnSpc>
              <a:buFont typeface="Arial"/>
              <a:buChar char="•"/>
            </a:pPr>
            <a:r>
              <a:rPr lang="en-US" sz="2899">
                <a:solidFill>
                  <a:srgbClr val="000000"/>
                </a:solidFill>
                <a:latin typeface="Arimo Bold"/>
              </a:rPr>
              <a:t> We will discuss ways to bring learning about peace and peacemaking into the classroom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120048" y="872878"/>
            <a:ext cx="2840854" cy="205041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Which statement do you agree with most?</a:t>
            </a:r>
          </a:p>
        </p:txBody>
      </p:sp>
      <p:sp>
        <p:nvSpPr>
          <p:cNvPr id="6" name="TextBox 6"/>
          <p:cNvSpPr txBox="1"/>
          <p:nvPr/>
        </p:nvSpPr>
        <p:spPr>
          <a:xfrm>
            <a:off x="3302493" y="1365016"/>
            <a:ext cx="6015509" cy="4334511"/>
          </a:xfrm>
          <a:prstGeom prst="rect">
            <a:avLst/>
          </a:prstGeom>
        </p:spPr>
        <p:txBody>
          <a:bodyPr lIns="0" tIns="0" rIns="0" bIns="0" rtlCol="0" anchor="t">
            <a:spAutoFit/>
          </a:bodyPr>
          <a:lstStyle/>
          <a:p>
            <a:pPr marL="626107" lvl="1" indent="-313054">
              <a:lnSpc>
                <a:spcPts val="5799"/>
              </a:lnSpc>
              <a:buFont typeface="Arial"/>
              <a:buChar char="•"/>
            </a:pPr>
            <a:r>
              <a:rPr lang="en-US" sz="2899">
                <a:solidFill>
                  <a:srgbClr val="000000"/>
                </a:solidFill>
                <a:latin typeface="Arimo Bold"/>
              </a:rPr>
              <a:t>Peace is an action</a:t>
            </a:r>
          </a:p>
          <a:p>
            <a:pPr marL="626107" lvl="1" indent="-313054">
              <a:lnSpc>
                <a:spcPts val="5799"/>
              </a:lnSpc>
              <a:buFont typeface="Arial"/>
              <a:buChar char="•"/>
            </a:pPr>
            <a:r>
              <a:rPr lang="en-US" sz="2899">
                <a:solidFill>
                  <a:srgbClr val="000000"/>
                </a:solidFill>
                <a:latin typeface="Arimo Bold"/>
              </a:rPr>
              <a:t>Peace is a feeling</a:t>
            </a:r>
          </a:p>
          <a:p>
            <a:pPr marL="626107" lvl="1" indent="-313054">
              <a:lnSpc>
                <a:spcPts val="5799"/>
              </a:lnSpc>
              <a:buFont typeface="Arial"/>
              <a:buChar char="•"/>
            </a:pPr>
            <a:r>
              <a:rPr lang="en-US" sz="2899">
                <a:solidFill>
                  <a:srgbClr val="000000"/>
                </a:solidFill>
                <a:latin typeface="Arimo Bold"/>
              </a:rPr>
              <a:t>Peace is being safe</a:t>
            </a:r>
          </a:p>
          <a:p>
            <a:pPr marL="626107" lvl="1" indent="-313054">
              <a:lnSpc>
                <a:spcPts val="5799"/>
              </a:lnSpc>
              <a:buFont typeface="Arial"/>
              <a:buChar char="•"/>
            </a:pPr>
            <a:r>
              <a:rPr lang="en-US" sz="2899">
                <a:solidFill>
                  <a:srgbClr val="000000"/>
                </a:solidFill>
                <a:latin typeface="Arimo Bold"/>
              </a:rPr>
              <a:t>Peace is being valued</a:t>
            </a:r>
          </a:p>
          <a:p>
            <a:pPr marL="626107" lvl="1" indent="-313054">
              <a:lnSpc>
                <a:spcPts val="5799"/>
              </a:lnSpc>
              <a:buFont typeface="Arial"/>
              <a:buChar char="•"/>
            </a:pPr>
            <a:r>
              <a:rPr lang="en-US" sz="2899">
                <a:solidFill>
                  <a:srgbClr val="000000"/>
                </a:solidFill>
                <a:latin typeface="Arimo Bold"/>
              </a:rPr>
              <a:t> Peace is the absence of conflict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Freeform 5"/>
          <p:cNvSpPr/>
          <p:nvPr/>
        </p:nvSpPr>
        <p:spPr>
          <a:xfrm>
            <a:off x="4500387" y="3901913"/>
            <a:ext cx="3901440" cy="292608"/>
          </a:xfrm>
          <a:custGeom>
            <a:avLst/>
            <a:gdLst/>
            <a:ahLst/>
            <a:cxnLst/>
            <a:rect l="l" t="t" r="r" b="b"/>
            <a:pathLst>
              <a:path w="3901440" h="292608">
                <a:moveTo>
                  <a:pt x="0" y="0"/>
                </a:moveTo>
                <a:lnTo>
                  <a:pt x="3901440" y="0"/>
                </a:lnTo>
                <a:lnTo>
                  <a:pt x="3901440" y="292608"/>
                </a:lnTo>
                <a:lnTo>
                  <a:pt x="0" y="292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20048" y="872878"/>
            <a:ext cx="2840854" cy="205041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Which statement do you agree with more?</a:t>
            </a:r>
          </a:p>
        </p:txBody>
      </p:sp>
      <p:sp>
        <p:nvSpPr>
          <p:cNvPr id="7" name="TextBox 7"/>
          <p:cNvSpPr txBox="1"/>
          <p:nvPr/>
        </p:nvSpPr>
        <p:spPr>
          <a:xfrm>
            <a:off x="3290656" y="2669281"/>
            <a:ext cx="2840854" cy="869950"/>
          </a:xfrm>
          <a:prstGeom prst="rect">
            <a:avLst/>
          </a:prstGeom>
        </p:spPr>
        <p:txBody>
          <a:bodyPr lIns="0" tIns="0" rIns="0" bIns="0" rtlCol="0" anchor="t">
            <a:spAutoFit/>
          </a:bodyPr>
          <a:lstStyle/>
          <a:p>
            <a:pPr algn="ctr">
              <a:lnSpc>
                <a:spcPts val="3499"/>
              </a:lnSpc>
            </a:pPr>
            <a:r>
              <a:rPr lang="en-US" sz="2499">
                <a:solidFill>
                  <a:srgbClr val="000000"/>
                </a:solidFill>
                <a:latin typeface="Arimo Bold"/>
              </a:rPr>
              <a:t>If you want peace work for justice</a:t>
            </a:r>
          </a:p>
        </p:txBody>
      </p:sp>
      <p:sp>
        <p:nvSpPr>
          <p:cNvPr id="8" name="TextBox 8"/>
          <p:cNvSpPr txBox="1"/>
          <p:nvPr/>
        </p:nvSpPr>
        <p:spPr>
          <a:xfrm>
            <a:off x="6674528" y="2669281"/>
            <a:ext cx="2840854" cy="869950"/>
          </a:xfrm>
          <a:prstGeom prst="rect">
            <a:avLst/>
          </a:prstGeom>
        </p:spPr>
        <p:txBody>
          <a:bodyPr lIns="0" tIns="0" rIns="0" bIns="0" rtlCol="0" anchor="t">
            <a:spAutoFit/>
          </a:bodyPr>
          <a:lstStyle/>
          <a:p>
            <a:pPr algn="ctr">
              <a:lnSpc>
                <a:spcPts val="3499"/>
              </a:lnSpc>
            </a:pPr>
            <a:r>
              <a:rPr lang="en-US" sz="2499">
                <a:solidFill>
                  <a:srgbClr val="000000"/>
                </a:solidFill>
                <a:latin typeface="Arimo Bold"/>
              </a:rPr>
              <a:t>If you want peace prepare for war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120048" y="872878"/>
            <a:ext cx="2840854" cy="153606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Peace as part of Catholic Social Teaching</a:t>
            </a:r>
          </a:p>
        </p:txBody>
      </p:sp>
      <p:sp>
        <p:nvSpPr>
          <p:cNvPr id="6" name="TextBox 6"/>
          <p:cNvSpPr txBox="1"/>
          <p:nvPr/>
        </p:nvSpPr>
        <p:spPr>
          <a:xfrm>
            <a:off x="3326167" y="1313180"/>
            <a:ext cx="6015509" cy="4622165"/>
          </a:xfrm>
          <a:prstGeom prst="rect">
            <a:avLst/>
          </a:prstGeom>
        </p:spPr>
        <p:txBody>
          <a:bodyPr lIns="0" tIns="0" rIns="0" bIns="0" rtlCol="0" anchor="t">
            <a:spAutoFit/>
          </a:bodyPr>
          <a:lstStyle/>
          <a:p>
            <a:pPr marL="626107" lvl="1" indent="-313054">
              <a:lnSpc>
                <a:spcPts val="4059"/>
              </a:lnSpc>
              <a:buFont typeface="Arial"/>
              <a:buChar char="•"/>
            </a:pPr>
            <a:r>
              <a:rPr lang="en-US" sz="2899">
                <a:solidFill>
                  <a:srgbClr val="000000"/>
                </a:solidFill>
                <a:latin typeface="Arimo Bold"/>
              </a:rPr>
              <a:t>Key principle</a:t>
            </a:r>
          </a:p>
          <a:p>
            <a:pPr marL="626107" lvl="1" indent="-313054">
              <a:lnSpc>
                <a:spcPts val="4059"/>
              </a:lnSpc>
              <a:buFont typeface="Arial"/>
              <a:buChar char="•"/>
            </a:pPr>
            <a:r>
              <a:rPr lang="en-US" sz="2899">
                <a:solidFill>
                  <a:srgbClr val="000000"/>
                </a:solidFill>
                <a:latin typeface="Arimo Bold"/>
              </a:rPr>
              <a:t>Biblical basis- Old and New Testament</a:t>
            </a:r>
          </a:p>
          <a:p>
            <a:pPr marL="626107" lvl="1" indent="-313054">
              <a:lnSpc>
                <a:spcPts val="4059"/>
              </a:lnSpc>
              <a:buFont typeface="Arial"/>
              <a:buChar char="•"/>
            </a:pPr>
            <a:r>
              <a:rPr lang="en-US" sz="2899">
                <a:solidFill>
                  <a:srgbClr val="000000"/>
                </a:solidFill>
                <a:latin typeface="Arimo Bold Italics"/>
              </a:rPr>
              <a:t>Pacem in Terris</a:t>
            </a:r>
          </a:p>
          <a:p>
            <a:pPr marL="626107" lvl="1" indent="-313054">
              <a:lnSpc>
                <a:spcPts val="4059"/>
              </a:lnSpc>
              <a:buFont typeface="Arial"/>
              <a:buChar char="•"/>
            </a:pPr>
            <a:r>
              <a:rPr lang="en-US" sz="2899">
                <a:solidFill>
                  <a:srgbClr val="000000"/>
                </a:solidFill>
                <a:latin typeface="Arimo Bold"/>
              </a:rPr>
              <a:t>Pope Francis</a:t>
            </a:r>
          </a:p>
          <a:p>
            <a:pPr marL="626107" lvl="1" indent="-313054">
              <a:lnSpc>
                <a:spcPts val="4059"/>
              </a:lnSpc>
              <a:buFont typeface="Arial"/>
              <a:buChar char="•"/>
            </a:pPr>
            <a:r>
              <a:rPr lang="en-US" sz="2899">
                <a:solidFill>
                  <a:srgbClr val="000000"/>
                </a:solidFill>
                <a:latin typeface="Arimo Bold"/>
              </a:rPr>
              <a:t>Echoes of other definitions of peace e.g. Johan Galtung, levels of peace</a:t>
            </a:r>
          </a:p>
          <a:p>
            <a:pPr>
              <a:lnSpc>
                <a:spcPts val="4059"/>
              </a:lnSpc>
            </a:pPr>
            <a:endParaRPr lang="en-US" sz="2899">
              <a:solidFill>
                <a:srgbClr val="000000"/>
              </a:solidFill>
              <a:latin typeface="Arim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120048" y="872878"/>
            <a:ext cx="2840854" cy="153606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Pax Christi and Peace Education</a:t>
            </a:r>
          </a:p>
        </p:txBody>
      </p:sp>
      <p:sp>
        <p:nvSpPr>
          <p:cNvPr id="6" name="TextBox 6"/>
          <p:cNvSpPr txBox="1"/>
          <p:nvPr/>
        </p:nvSpPr>
        <p:spPr>
          <a:xfrm>
            <a:off x="3255146" y="1827530"/>
            <a:ext cx="6240410" cy="3593465"/>
          </a:xfrm>
          <a:prstGeom prst="rect">
            <a:avLst/>
          </a:prstGeom>
        </p:spPr>
        <p:txBody>
          <a:bodyPr lIns="0" tIns="0" rIns="0" bIns="0" rtlCol="0" anchor="t">
            <a:spAutoFit/>
          </a:bodyPr>
          <a:lstStyle/>
          <a:p>
            <a:pPr marL="626107" lvl="1" indent="-313054">
              <a:lnSpc>
                <a:spcPts val="4059"/>
              </a:lnSpc>
              <a:buFont typeface="Arial"/>
              <a:buChar char="•"/>
            </a:pPr>
            <a:r>
              <a:rPr lang="en-US" sz="2899">
                <a:solidFill>
                  <a:srgbClr val="000000"/>
                </a:solidFill>
                <a:latin typeface="Arimo Bold"/>
              </a:rPr>
              <a:t>Pax Christi in an international Catholic movement for peace</a:t>
            </a:r>
          </a:p>
          <a:p>
            <a:pPr marL="626107" lvl="1" indent="-313054">
              <a:lnSpc>
                <a:spcPts val="4059"/>
              </a:lnSpc>
              <a:buFont typeface="Arial"/>
              <a:buChar char="•"/>
            </a:pPr>
            <a:r>
              <a:rPr lang="en-US" sz="2899">
                <a:solidFill>
                  <a:srgbClr val="000000"/>
                </a:solidFill>
                <a:latin typeface="Arimo Bold"/>
              </a:rPr>
              <a:t>We work through campaigning, solidarity, prayer and education</a:t>
            </a:r>
          </a:p>
          <a:p>
            <a:pPr marL="626107" lvl="1" indent="-313054">
              <a:lnSpc>
                <a:spcPts val="4059"/>
              </a:lnSpc>
              <a:buFont typeface="Arial"/>
              <a:buChar char="•"/>
            </a:pPr>
            <a:r>
              <a:rPr lang="en-US" sz="2899">
                <a:solidFill>
                  <a:srgbClr val="000000"/>
                </a:solidFill>
                <a:latin typeface="Arimo Bold"/>
              </a:rPr>
              <a:t>People as peacemakers having the tools to build peaceful communities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120048" y="872878"/>
            <a:ext cx="2840854" cy="102171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What does this call us to do?</a:t>
            </a:r>
          </a:p>
        </p:txBody>
      </p:sp>
      <p:sp>
        <p:nvSpPr>
          <p:cNvPr id="6" name="TextBox 6"/>
          <p:cNvSpPr txBox="1"/>
          <p:nvPr/>
        </p:nvSpPr>
        <p:spPr>
          <a:xfrm>
            <a:off x="3163810" y="3707142"/>
            <a:ext cx="6495095" cy="3483518"/>
          </a:xfrm>
          <a:prstGeom prst="rect">
            <a:avLst/>
          </a:prstGeom>
        </p:spPr>
        <p:txBody>
          <a:bodyPr lIns="0" tIns="0" rIns="0" bIns="0" rtlCol="0" anchor="t">
            <a:spAutoFit/>
          </a:bodyPr>
          <a:lstStyle/>
          <a:p>
            <a:pPr algn="ctr">
              <a:lnSpc>
                <a:spcPts val="2304"/>
              </a:lnSpc>
            </a:pPr>
            <a:r>
              <a:rPr lang="en-US" dirty="0">
                <a:solidFill>
                  <a:srgbClr val="000000"/>
                </a:solidFill>
                <a:latin typeface="Arimo"/>
              </a:rPr>
              <a:t>“</a:t>
            </a:r>
            <a:r>
              <a:rPr lang="en-US" sz="1800" dirty="0">
                <a:solidFill>
                  <a:srgbClr val="000000"/>
                </a:solidFill>
                <a:latin typeface="Arimo"/>
              </a:rPr>
              <a:t>The peacemaker, according to Jesus’ beatitude, is the one who seeks the good of the other, the fullness of good in body and soul, today and tomorrow.</a:t>
            </a:r>
          </a:p>
          <a:p>
            <a:pPr algn="ctr">
              <a:lnSpc>
                <a:spcPts val="2304"/>
              </a:lnSpc>
            </a:pPr>
            <a:r>
              <a:rPr lang="en-US" sz="1800" dirty="0">
                <a:solidFill>
                  <a:srgbClr val="000000"/>
                </a:solidFill>
                <a:latin typeface="Arimo"/>
              </a:rPr>
              <a:t>From this teaching one can infer that each person and every community, whether religious, civil, educational or cultural, is called to work for peace. Peace is principally the attainment of the common good in society at its different levels, primary and intermediary, national, international and global. Precisely for this reason it can be said that the paths which lead to the attainment of the common good are also the paths that must be followed in the pursuit of peace.”</a:t>
            </a:r>
          </a:p>
          <a:p>
            <a:pPr algn="ctr">
              <a:lnSpc>
                <a:spcPts val="2048"/>
              </a:lnSpc>
            </a:pPr>
            <a:r>
              <a:rPr lang="en-US" sz="1600" dirty="0">
                <a:solidFill>
                  <a:srgbClr val="000000"/>
                </a:solidFill>
                <a:latin typeface="Arimo Italics"/>
              </a:rPr>
              <a:t>Pope Benedict XVI, World Day of Peace Message 2013</a:t>
            </a:r>
          </a:p>
        </p:txBody>
      </p:sp>
      <p:sp>
        <p:nvSpPr>
          <p:cNvPr id="7" name="TextBox 7"/>
          <p:cNvSpPr txBox="1"/>
          <p:nvPr/>
        </p:nvSpPr>
        <p:spPr>
          <a:xfrm>
            <a:off x="3163810" y="164917"/>
            <a:ext cx="6495095" cy="3483518"/>
          </a:xfrm>
          <a:prstGeom prst="rect">
            <a:avLst/>
          </a:prstGeom>
        </p:spPr>
        <p:txBody>
          <a:bodyPr lIns="0" tIns="0" rIns="0" bIns="0" rtlCol="0" anchor="t">
            <a:spAutoFit/>
          </a:bodyPr>
          <a:lstStyle/>
          <a:p>
            <a:pPr algn="ctr">
              <a:lnSpc>
                <a:spcPts val="2304"/>
              </a:lnSpc>
            </a:pPr>
            <a:r>
              <a:rPr lang="en-US" sz="1800" dirty="0">
                <a:solidFill>
                  <a:srgbClr val="000000"/>
                </a:solidFill>
                <a:latin typeface="Arimo"/>
              </a:rPr>
              <a:t>“In recent years, there has been a significant reduction worldwide in funding for education and training; these have been seen more as expenditures than investments. Yet they are the primary means of promoting integral human development; they make individuals more free and responsible, and they are essential for the </a:t>
            </a:r>
            <a:r>
              <a:rPr lang="en-US" sz="1800" dirty="0" err="1">
                <a:solidFill>
                  <a:srgbClr val="000000"/>
                </a:solidFill>
                <a:latin typeface="Arimo"/>
              </a:rPr>
              <a:t>defence</a:t>
            </a:r>
            <a:r>
              <a:rPr lang="en-US" sz="1800" dirty="0">
                <a:solidFill>
                  <a:srgbClr val="000000"/>
                </a:solidFill>
                <a:latin typeface="Arimo"/>
              </a:rPr>
              <a:t> and promotion of peace. In a word, teaching and education are the foundations of a cohesive civil society capable of generating hope, prosperity and progress.</a:t>
            </a:r>
          </a:p>
          <a:p>
            <a:pPr algn="ctr">
              <a:lnSpc>
                <a:spcPts val="2304"/>
              </a:lnSpc>
            </a:pPr>
            <a:r>
              <a:rPr lang="en-US" sz="1800" dirty="0">
                <a:solidFill>
                  <a:srgbClr val="000000"/>
                </a:solidFill>
                <a:latin typeface="Arimo"/>
              </a:rPr>
              <a:t>Military expenditures, on the other hand, have increased beyond the levels at the end of the Cold War and they seem certain to grow exorbitantly.” </a:t>
            </a:r>
          </a:p>
          <a:p>
            <a:pPr algn="ctr">
              <a:lnSpc>
                <a:spcPts val="2048"/>
              </a:lnSpc>
            </a:pPr>
            <a:r>
              <a:rPr lang="en-US" sz="1600" dirty="0">
                <a:solidFill>
                  <a:srgbClr val="000000"/>
                </a:solidFill>
                <a:latin typeface="Arimo Italics"/>
              </a:rPr>
              <a:t>Pope Francis, World Day of Peace Message 2022</a:t>
            </a:r>
          </a:p>
        </p:txBody>
      </p:sp>
      <p:sp>
        <p:nvSpPr>
          <p:cNvPr id="8" name="AutoShape 8"/>
          <p:cNvSpPr/>
          <p:nvPr/>
        </p:nvSpPr>
        <p:spPr>
          <a:xfrm>
            <a:off x="4753245" y="3657600"/>
            <a:ext cx="3316224" cy="0"/>
          </a:xfrm>
          <a:prstGeom prst="line">
            <a:avLst/>
          </a:prstGeom>
          <a:ln w="38100" cap="flat">
            <a:solidFill>
              <a:srgbClr val="542A7C"/>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120048" y="872878"/>
            <a:ext cx="2840854" cy="1536065"/>
          </a:xfrm>
          <a:prstGeom prst="rect">
            <a:avLst/>
          </a:prstGeom>
        </p:spPr>
        <p:txBody>
          <a:bodyPr lIns="0" tIns="0" rIns="0" bIns="0" rtlCol="0" anchor="t">
            <a:spAutoFit/>
          </a:bodyPr>
          <a:lstStyle/>
          <a:p>
            <a:pPr algn="ctr">
              <a:lnSpc>
                <a:spcPts val="4059"/>
              </a:lnSpc>
            </a:pPr>
            <a:r>
              <a:rPr lang="en-US" sz="2899">
                <a:solidFill>
                  <a:srgbClr val="000000"/>
                </a:solidFill>
                <a:latin typeface="Arimo Bold"/>
              </a:rPr>
              <a:t>What can we do in the classroom?</a:t>
            </a:r>
          </a:p>
        </p:txBody>
      </p:sp>
      <p:sp>
        <p:nvSpPr>
          <p:cNvPr id="6" name="TextBox 6"/>
          <p:cNvSpPr txBox="1"/>
          <p:nvPr/>
        </p:nvSpPr>
        <p:spPr>
          <a:xfrm>
            <a:off x="3080950" y="770397"/>
            <a:ext cx="6498454" cy="5736827"/>
          </a:xfrm>
          <a:prstGeom prst="rect">
            <a:avLst/>
          </a:prstGeom>
        </p:spPr>
        <p:txBody>
          <a:bodyPr lIns="0" tIns="0" rIns="0" bIns="0" rtlCol="0" anchor="t">
            <a:spAutoFit/>
          </a:bodyPr>
          <a:lstStyle/>
          <a:p>
            <a:pPr marL="626107" lvl="1" indent="-313054">
              <a:lnSpc>
                <a:spcPts val="4059"/>
              </a:lnSpc>
              <a:buFont typeface="Arial"/>
              <a:buChar char="•"/>
            </a:pPr>
            <a:r>
              <a:rPr lang="en-US" sz="2899" dirty="0">
                <a:solidFill>
                  <a:srgbClr val="000000"/>
                </a:solidFill>
                <a:latin typeface="Arimo Bold"/>
              </a:rPr>
              <a:t>In RE: </a:t>
            </a:r>
            <a:r>
              <a:rPr lang="en-US" sz="2899" dirty="0">
                <a:solidFill>
                  <a:srgbClr val="000000"/>
                </a:solidFill>
                <a:latin typeface="Arimo" panose="020B0604020202020204" charset="0"/>
                <a:ea typeface="Arimo" panose="020B0604020202020204" charset="0"/>
                <a:cs typeface="Arimo" panose="020B0604020202020204" charset="0"/>
              </a:rPr>
              <a:t>through the curriculum, GCSE and A-level, Core RE, saints and Bible stories</a:t>
            </a:r>
          </a:p>
          <a:p>
            <a:pPr marL="626107" lvl="1" indent="-313054">
              <a:lnSpc>
                <a:spcPts val="4059"/>
              </a:lnSpc>
              <a:buFont typeface="Arial"/>
              <a:buChar char="•"/>
            </a:pPr>
            <a:r>
              <a:rPr lang="en-US" sz="2899" dirty="0">
                <a:solidFill>
                  <a:srgbClr val="000000"/>
                </a:solidFill>
                <a:latin typeface="Arimo Bold"/>
              </a:rPr>
              <a:t>Other lessons: </a:t>
            </a:r>
            <a:r>
              <a:rPr lang="en-US" sz="2899" dirty="0">
                <a:solidFill>
                  <a:srgbClr val="000000"/>
                </a:solidFill>
                <a:latin typeface="Arimo" panose="020B0604020202020204" charset="0"/>
                <a:ea typeface="Arimo" panose="020B0604020202020204" charset="0"/>
                <a:cs typeface="Arimo" panose="020B0604020202020204" charset="0"/>
              </a:rPr>
              <a:t>Teach Peace, citizenship, PSHE, STEM, form time</a:t>
            </a:r>
          </a:p>
          <a:p>
            <a:pPr marL="626107" lvl="1" indent="-313054">
              <a:lnSpc>
                <a:spcPts val="4059"/>
              </a:lnSpc>
              <a:buFont typeface="Arial"/>
              <a:buChar char="•"/>
            </a:pPr>
            <a:r>
              <a:rPr lang="en-US" sz="2899" dirty="0">
                <a:solidFill>
                  <a:srgbClr val="000000"/>
                </a:solidFill>
                <a:latin typeface="Arimo Bold"/>
              </a:rPr>
              <a:t>Wider school: </a:t>
            </a:r>
            <a:r>
              <a:rPr lang="en-US" sz="2899" dirty="0">
                <a:solidFill>
                  <a:srgbClr val="000000"/>
                </a:solidFill>
                <a:latin typeface="Arimo" panose="020B0604020202020204" charset="0"/>
                <a:ea typeface="Arimo" panose="020B0604020202020204" charset="0"/>
                <a:cs typeface="Arimo" panose="020B0604020202020204" charset="0"/>
              </a:rPr>
              <a:t>Chaplaincy, Remembrance, peer mediation, cadets, fundraising and campaigns</a:t>
            </a:r>
          </a:p>
          <a:p>
            <a:pPr marL="626107" lvl="1" indent="-313054">
              <a:lnSpc>
                <a:spcPts val="4059"/>
              </a:lnSpc>
              <a:buFont typeface="Arial"/>
              <a:buChar char="•"/>
            </a:pPr>
            <a:r>
              <a:rPr lang="en-US" sz="2899" dirty="0">
                <a:solidFill>
                  <a:srgbClr val="000000"/>
                </a:solidFill>
                <a:latin typeface="Arimo Bold"/>
              </a:rPr>
              <a:t>Wider community: </a:t>
            </a:r>
            <a:r>
              <a:rPr lang="en-US" sz="2899" dirty="0">
                <a:solidFill>
                  <a:srgbClr val="000000"/>
                </a:solidFill>
                <a:latin typeface="Arimo" panose="020B0604020202020204" charset="0"/>
                <a:ea typeface="Arimo" panose="020B0604020202020204" charset="0"/>
                <a:cs typeface="Arimo" panose="020B0604020202020204" charset="0"/>
              </a:rPr>
              <a:t>local peacemakers, Peace Sunday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E4DBEB"/>
            </a:solidFill>
          </p:spPr>
        </p:sp>
        <p:sp>
          <p:nvSpPr>
            <p:cNvPr id="4" name="TextBox 4"/>
            <p:cNvSpPr txBox="1"/>
            <p:nvPr/>
          </p:nvSpPr>
          <p:spPr>
            <a:xfrm>
              <a:off x="0" y="-19050"/>
              <a:ext cx="1561918" cy="3727561"/>
            </a:xfrm>
            <a:prstGeom prst="rect">
              <a:avLst/>
            </a:prstGeom>
          </p:spPr>
          <p:txBody>
            <a:bodyPr lIns="27093" tIns="27093" rIns="27093" bIns="27093" rtlCol="0" anchor="ctr"/>
            <a:lstStyle/>
            <a:p>
              <a:pPr algn="ctr">
                <a:lnSpc>
                  <a:spcPts val="1493"/>
                </a:lnSpc>
              </a:pPr>
              <a:endParaRPr/>
            </a:p>
          </p:txBody>
        </p:sp>
      </p:grpSp>
      <p:sp>
        <p:nvSpPr>
          <p:cNvPr id="5" name="Freeform 5"/>
          <p:cNvSpPr/>
          <p:nvPr/>
        </p:nvSpPr>
        <p:spPr>
          <a:xfrm>
            <a:off x="3538729" y="442449"/>
            <a:ext cx="5483351" cy="5483351"/>
          </a:xfrm>
          <a:custGeom>
            <a:avLst/>
            <a:gdLst/>
            <a:ahLst/>
            <a:cxnLst/>
            <a:rect l="l" t="t" r="r" b="b"/>
            <a:pathLst>
              <a:path w="5483351" h="5483351">
                <a:moveTo>
                  <a:pt x="0" y="0"/>
                </a:moveTo>
                <a:lnTo>
                  <a:pt x="5483351" y="0"/>
                </a:lnTo>
                <a:lnTo>
                  <a:pt x="5483351" y="5483351"/>
                </a:lnTo>
                <a:lnTo>
                  <a:pt x="0" y="5483351"/>
                </a:lnTo>
                <a:lnTo>
                  <a:pt x="0" y="0"/>
                </a:lnTo>
                <a:close/>
              </a:path>
            </a:pathLst>
          </a:custGeom>
          <a:blipFill>
            <a:blip r:embed="rId2"/>
            <a:stretch>
              <a:fillRect/>
            </a:stretch>
          </a:blipFill>
        </p:spPr>
      </p:sp>
      <p:sp>
        <p:nvSpPr>
          <p:cNvPr id="6" name="TextBox 6"/>
          <p:cNvSpPr txBox="1"/>
          <p:nvPr/>
        </p:nvSpPr>
        <p:spPr>
          <a:xfrm>
            <a:off x="3300126" y="6120130"/>
            <a:ext cx="6139227" cy="869950"/>
          </a:xfrm>
          <a:prstGeom prst="rect">
            <a:avLst/>
          </a:prstGeom>
        </p:spPr>
        <p:txBody>
          <a:bodyPr lIns="0" tIns="0" rIns="0" bIns="0" rtlCol="0" anchor="t">
            <a:spAutoFit/>
          </a:bodyPr>
          <a:lstStyle/>
          <a:p>
            <a:pPr>
              <a:lnSpc>
                <a:spcPts val="3500"/>
              </a:lnSpc>
            </a:pPr>
            <a:r>
              <a:rPr lang="en-US" sz="2500" u="sng">
                <a:solidFill>
                  <a:srgbClr val="000000"/>
                </a:solidFill>
                <a:latin typeface="Canva Sans"/>
                <a:hlinkClick r:id="rId3" tooltip="https://www.quaker.org.uk/documents/peace-at-the-heart"/>
              </a:rPr>
              <a:t>https://www.quaker.org.uk/documents/peace-at-the-heart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531</Words>
  <Application>Microsoft Office PowerPoint</Application>
  <PresentationFormat>Custom</PresentationFormat>
  <Paragraphs>42</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Arimo Bold</vt:lpstr>
      <vt:lpstr>Arial</vt:lpstr>
      <vt:lpstr>Canva Sans</vt:lpstr>
      <vt:lpstr>Arimo Bold Italics</vt:lpstr>
      <vt:lpstr>CS Gordon Serif</vt:lpstr>
      <vt:lpstr>Canva Sans Bold</vt:lpstr>
      <vt:lpstr>Arimo</vt:lpstr>
      <vt:lpstr>Arimo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Called to be peacemakers: Exploring peace as a Christian vocation</dc:title>
  <dc:creator>Education</dc:creator>
  <cp:lastModifiedBy>education@paxchristi.org.uk</cp:lastModifiedBy>
  <cp:revision>3</cp:revision>
  <dcterms:created xsi:type="dcterms:W3CDTF">2006-08-16T00:00:00Z</dcterms:created>
  <dcterms:modified xsi:type="dcterms:W3CDTF">2024-04-05T21:44:08Z</dcterms:modified>
  <dc:identifier>DAF-MLE9BfI</dc:identifier>
</cp:coreProperties>
</file>